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43"/>
  </p:notesMasterIdLst>
  <p:handoutMasterIdLst>
    <p:handoutMasterId r:id="rId44"/>
  </p:handoutMasterIdLst>
  <p:sldIdLst>
    <p:sldId id="428" r:id="rId2"/>
    <p:sldId id="496" r:id="rId3"/>
    <p:sldId id="434" r:id="rId4"/>
    <p:sldId id="429" r:id="rId5"/>
    <p:sldId id="497" r:id="rId6"/>
    <p:sldId id="435" r:id="rId7"/>
    <p:sldId id="432" r:id="rId8"/>
    <p:sldId id="433" r:id="rId9"/>
    <p:sldId id="436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9" r:id="rId27"/>
    <p:sldId id="480" r:id="rId28"/>
    <p:sldId id="481" r:id="rId29"/>
    <p:sldId id="482" r:id="rId30"/>
    <p:sldId id="483" r:id="rId31"/>
    <p:sldId id="484" r:id="rId32"/>
    <p:sldId id="486" r:id="rId33"/>
    <p:sldId id="488" r:id="rId34"/>
    <p:sldId id="489" r:id="rId35"/>
    <p:sldId id="487" r:id="rId36"/>
    <p:sldId id="490" r:id="rId37"/>
    <p:sldId id="491" r:id="rId38"/>
    <p:sldId id="492" r:id="rId39"/>
    <p:sldId id="493" r:id="rId40"/>
    <p:sldId id="494" r:id="rId41"/>
    <p:sldId id="495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96"/>
            <p14:sldId id="434"/>
            <p14:sldId id="429"/>
            <p14:sldId id="497"/>
            <p14:sldId id="435"/>
            <p14:sldId id="432"/>
            <p14:sldId id="433"/>
            <p14:sldId id="436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9"/>
            <p14:sldId id="480"/>
            <p14:sldId id="481"/>
            <p14:sldId id="482"/>
            <p14:sldId id="483"/>
            <p14:sldId id="484"/>
            <p14:sldId id="486"/>
            <p14:sldId id="488"/>
            <p14:sldId id="489"/>
            <p14:sldId id="487"/>
            <p14:sldId id="490"/>
            <p14:sldId id="491"/>
            <p14:sldId id="492"/>
            <p14:sldId id="493"/>
            <p14:sldId id="494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46" autoAdjust="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26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8696 2187 0,'18'0'63,"-1"0"-1,1 0-46,0 0-1,-1 0 17,1 0-17,-1 0 1,19 0 15,-19 0-15,1 0-16,17 0 15,1 0 32,-1 0-15,-18 0-32,1 0 15,0 0 1,17 0 31,-17 0-32,-1 0 48,1 0-48,0 0-15,-1 0 157,18 0-142,1 0 17,-1 0-32,0 0 0,1 0 15,-19 0-15,54 0 16,-18 0-16,0 0 15,-18 0-15,-17 0 16,-1 0-16,54 0 16,-36 0-1,0 0-15,-17 0 0,35 0 16,-36 0-16,19 0 16,-1 0-16,0 0 15,-17 0-15,0 0 16,-1 0-1,1 0-15,0 0 16,17 0-16,-18 0 0,1 0 16,0 0-16,-1 0 47,1 0-32,0 0 157,-18-17-156,53 17-1,-1 0-15,37 0 16,-36 0-16,35 0 16,-35 0-16,0 0 15,35 0-15,-35-18 16,0 18-16,17 0 15,-35 0-15,1 0 16,-19 0-16,19 0 16,17 0-16,-18 0 15,0 0 1,0 0 0,1 0-16,-1 0 15,0 0-15,-17 0 16,35 0-16,17 0 15,36 0 1,-53 0-16,35 0 16,-35-18-16,53 18 15,-71 0-15,54 0 16,-37 0 0,1-17-16,18 17 0,-36 0 15,36 0-15,-18 0 16,0 0-16,-1-18 15,1 18-15,0 0 16,-17 0-16,-19 0 16,1 0-16,0 0 15,-1 0 1,1 0 0,88-18 15,-18 18-31,35 0 15,-52 0-15,17 0 16,53-17-16,-70 17 16,17 0-16,-35 0 15,-18 0-15,-17 0 16,-1 0-16,1 0 31,0 0 0,52 0-15,18 0 0,1 0-16,34 0 15,-35 0-15,18 0 16,-71 0-16,18 0 16,0 0-16,-18 0 15,-17 0-15,0 0 94,17 0-63,-17 0-15,17 0 46,-17 0-46,-1 0-16,1 0 16,17-18-1,-17 18 1,-1 0-1,19 0 1,-19 0 0,1 0-1,17 0 1,-17 0 31,0 0-16,-1 0-15,18 0-1,1 0 1,-19 0 0,1 0-1,17 0 1,-17 0-1,0 0 1,-1 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29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8625 2452 0,'36'17'110,"-19"-17"-95,19 0 1,-19 0-16,36 0 16,0 0-1,18 0 1,-1 0-1,89 0 1,141 0 0,17 0-1,89 0 17,-194 0-32,140 0 15,-228 0-15,-36 0 16,71 0-1,-71 0 1,-35 0 0,-18 0-1,-17 0 1,0 0 0,17 0-1,-18 0 1,89 0-1,0 0 1,35 0 0,-35 0-1,-53 0 17,-18 0-17,18 0-15,-35 0 16,17 0-16,0 0 0,36 0 15,-1 0 1,-52-17 0,123 17-1,-70 0 1,-1 0 0,-52 0-16,0 0 15,52-18 1,1 18-16,17 0 15,53-17 1,-70 17 0,17 0-1,-18 0 1,19 0 0,-19 0-16,-17 0 15,-35-18-15,35 18 16,-36 0-16,18 0 31,1 0-15,34 0-1,71 0 1,1-18 0,-1 18-1,-36 0 1,-34-17 15,-36 17 63,-17 0-63,0 0-15,17 0-1,-18 0 1,19 0 0,-19 0-16,36 0 15,-35 0 16,17 0-15,-17 0-16,17 0 16,-17 0-16,-1 0 0,1 0 15,0 0 1,-1 0 0,1 0 15,35 0-16,-35 0-15,-1 0 16,1 0 0,-1 0 15,1 0-15,0 0-1,-1 0 16,1 0 1,0 0 15,17 0 31,0 0-63,0 17 17,-17-17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33.1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8731 2593 0,'36'0'171,"69"0"-155,36 18 0,36-18-1,87 35 17,-70-35-17,-88 0 1,-18 0-1,-52 0 1,-1 0-16,89 17 16,-36-17-16,18 0 15,70 0 1,0 0 0,-87 0-1,-19 0 1,-35 0-1,-17 0 1,0 0-16,-1 0 16,1 0-16,0 0 15,34 0 1,-16 0 0,-1 18-1,36-18 1,34 0-1,-34 0 17,52 0-17,-70 0 1,-35 0 0,17 0-1,-17 0 1,35 0-1,0 0 1,0 0-16,0 0 16,17 0-16,-35 18 0,18-18 15,36 0 1,-37 0 0,-34 0-1,17 0 1,1 0-1,17 0 1,-18 0 0,35 17-1,19-17 17,34 0-17,18 0 1,0 0-1,-88 0 1,18 0 0,-18 0-1,-36 0-15,71 0 16,-52 0-16,-1 0 16,0 0-1,1 0 1,17 0-1,52 0 1,72 0 0,52 0-1,0 0 1,-140 0 0,-1 0-1,-35 0-15,-36 0 16,1 0-1,35 0 64,-18 0-48,-17 0-31,-1 0 15,19 0 1,34 0 0,36 0-1,-18 0 1,-35 0 0,-35 0-1,-1 0-15,1 0 110,0 0-95,-1 0 63,19 0-62,-19 0 31,1 0 62,0 0-93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39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 4233 0,'17'0'31,"1"0"-15,0 0 15,-1 0-16,1 0 1,17 0 0,-17 0-1,17 0 1,-17 0 0,-1 0-16,19 0 15,-19 0 1,54-17-1,-18 17 1,-18-18 0,18 0-1,-18 18 1,0 0 0,18 0-1,0 0 16,-35 0-15,105 0 0,-17 0-1,0-17 1,70 17 0,-70 0-1,-70 0-15,-19-18 16,18 18-16,-17 0 0,0 0 15,17 0 1,-17 0 0,-1 0-1,89 0 1,-71 0 0,54 0-1,105 0 1,-71 0-1,-70 0-15,53-18 16,-53 18 0,-36 0-16,54 0 31,-36 0-15,18 0-1,0 0 1,0 0-16,0 0 15,88-17 1,18 17 0,-36 0-1,-17 0 1,-18 0 0,-17 0-1,17 0 1,-70 0-1,17 0 1,0 0 0,-17 0-1,70 0 1,-17 0 15,87 0-15,-17 0-1,1-18 1,-72 18 0,36 0-1,17 0 1,19 0 0,-1 0-1,0 0 16,-53 0-15,53-17 0,-53 17-16,53 0 15,-52 0-15,-72 0 16,54 0 0,-18 0-1,-18 0 1,124 0-1,88 0 1,-36 0 0,54 0-1,-106 0 1,-106 0 0,-18 0-1,-18 0 1,1 0-1,0 0 1,35 0 0,35 0-1,-35-18-15,53 18 16,141 0 0,0-18-1,17 18 1,-105 0-1,-71 0 1,-70 0 0,35 0-1,-36 0 1,19-17-16,87 17 16,-88 0-16,53 0 15,106-18 1,-17 18-1,-36 0 1,-88 0 0,0 0-16,106 0 31,-1 0-31,-17 0 16,159 0-1,-35 0 1,-106 0-1,-71 0 1,-18 0 0,-17 0-1,53 0 1,-53 0-16,106 0 16,-71 0-16,0 0 15,89 0 1,70 0-1,-18 0 1,-18 0 0,-69 0-1,-19 0 17,18 0-17,-70 0 1,17 0-1,-35 0 1,0 0 0,-18 0-1,89 0 1,-54 0-16,-35 0 16,54 0-1,-19 0-15,18 0 16,89 0-1,34 0 1,-17 18 0,-53-18-1,-17 0 1,35 0 0,17 0-1,247 0 1,-176 0-1,-123 0 1,-18 0 0,0 0-1,17 0 1,0 0 0,-52 0-16,105 0 15,-87 0 1,-1 0-16,53 0 15,18 0 17,-18 0-17,-53 0 1,0-18 0,36 18-1,52 0 1,-88 0-16,53-18 15,-88 18-15,18 0 16,-1 0 0,-17 0-1,35 0 1,36 0 0,17 0-1,88 0 1,-70 0-1,0 0 1,-71 0 15,53 0-15,-106 0 0,-17 0-1,53 0 1,-18 0-16,-36 0 15,1 0-15,-1 0 16,266 0 0,-19 0-1,-52 0 1,70 0 0,-211 0-1,-54 0 32,19 0-31,-1 0-1,-17 0 1,-1 0 0,1 0-1,17 0 32,18 0-31,-53 18-1,35-18 1,-17 18 15,35-18-15,-18 0-1,-17 0 1,-1 0-16,1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43.5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1976 4586 0,'17'0'31,"1"0"16,17-18-31,0 18-1,1 0 1,52-17 0,18 17-1,158 0 1,-140-18-16,211 18 15,-141-17 1,-18 17-16,195-18 16,-54 18 15,-105-18-15,0 18-1,-71-17 1,0 17-1,176-53 1,-105 53 0,105-18-1,19 18 1,-125 0 0,-52 0-1,88-18 1,-159 18-16,53 0 15,71 0 1,-53 0-16,35 0 16,-18 0-1,-17-17 1,-18 17 0,0 0-1,18 0 16,17 0-15,-88 0-16,1-18 16,158 18-16,-124-17 15,142 17 1,-1 0 0,-52 0-1,17-18 16,0 18-15,-140 0-16,175 0 16,-123 0-16,-52 0 15,140-35 1,0 35 0,18 0-1,18-18 1,35 18-1,17 0 1,36 0 0,-159 0-1,70 0 1,-140 0-16,-36 35 16,53-35-1,-17 0 1,-54 0-1,89 0 1,35 0 0,71 0-1,211 0 1,-159 0 0,-52 0-1,-1 0 1,-34-17-1,-107 17 1,71 0 0,-158 0-1,52 0 1,-71 0 0,1 0-1,35 0 16,35 0-31,0 0 16,71 0 0,-53 0-1,-35 0 1,-1 0 0,18 0-1,18 0 1,0 0-1,35 0 1,-53 0 0,-53 0-1,54 0 1,-36 0-16,0 0 0,35 0 16,-35 0-1,0 0 1,-1 0-1,1 0 1,53 0 0,106 0-1,35 0 1,-36 0 0,-122 0-16,122 0 15,-158 0 1,-17 0-16,175 0 15,-52 0 1,-71 0 0,36 17 15,-19-17-15,19 0-1,-1 18 1,36-18-1,106 0 1,-54 18 0,54-18-1,-159 0 1,-89 0 0,1 0-1,88 0 48,-88 0-63,-1 0 15,18 0 17,-17 0-17,0 0 1,-1 0-1,1 0 32,35 0-31,-35 0-16,-1 0 31,1 0-15,0 0-1,-1 0 1,36 0 0,18 17-1,-36-17 17,0 0-17,-17 0 1,-1 0-1,1 0 48,0 0-47,-1 0 30,19 0-30,-19 0-16,19 0 16,-19 0-1,1 0 32,0 0-31,52 0 46,-52 0-46,-1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47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 4621 0,'17'0'63,"54"0"-63,-18-17 15,53-1 1,17 18-1,106 0 1,107-35 0,193 35-1,-35 0 1,35 0 0,247-18-1,-476 18 1,-53 0-1,-71 0 1,36 0 0,-36 0-1,71 0 1,-53 0 0,-53 0-16,-17 0 15,52 18-15,-35-18 16,-53 0-16,159 0 15,-123 0 1,-71 17 15,-18-17-15,18 0 0,-18 18-1,53 0 16,-35-18-31,18 17 16,-18-17-16,-18 0 0,18 0 16,53 0-1,17 0 1,-17 0 0,35 18-1,-35-18 1,-18 0-16,53 18 15,-52-18 1,-36 0-16,35 0 16,35 0-1,18 0 1,-35 0 0,-18 0 15,1 0-16,16 0 1,-16 0 0,16 0-1,1 0 1,-35 0 0,35 0-1,-36 0 1,-35 0-1,142 0 1,-89 0 0,-17 0-1,-1 0 1,18 0 0,-17 0 15,35 0-16,-36 0-15,18 0 16,-35 0-16,36 0 0,-37 0 16,1 0-1,71 0 1,17 0 0,-53 0-1,18 0 1,88 0-1,-106 0 1,-35 0 0,0 0-16,18 0 15,-1 0 1,-35 0-16,89 0 16,-36 0-1,-35 0 1,-35 0-1,-1 0 1,1 0 0,53 0-1,-54 0-15,18 0 16,1-18 0,34 0-1,-17 18 1,18 0-1,-18 0 1,70 0 0,36-17-1,-53 17-15,0 0 16,-54 0-16,37 0 0,-36 0 16,52 0-1,-52 0 1,18 0-1,-18 0 1,0 0 0,17 0-16,18 0 15,-52 0 1,52 0-16,53 0 16,18 0 15,-18 0-16,-71 0 1,1 0 0,141 0-1,-124 0-15,88 0 16,301 0-16,-336 0 16,247 0-1,-88 0 1,-89 0-1,-34 0 1,-19 0 0,-140 0-1,35 0 1,-35 0 31,17 0-32,-18 0 1,19 0 0,17 0-1,0 0 1,-18 0-16,18 0 16,194 0-16,-71 0 15,106 0 1,-35 0-1,71 0 1,-124 0 0,-71 0-1,-52 0 1,-54 0 0,1 0-16,17 0 62,54 0-46,-72 0-1,54 0 1,-18 0 0,-36 0-16,54 0 15,-53 0-15,52 0 16,1 0-1,-18 0 1,17 0 15,124 0-15,-35 0 0,-106 0-1,0 0 1,-18 0-16,-17 0 15,17 0 48,18 0-63,-36 0 16,107 0-1,-89 0 1,-17 0 15,17 0 0,0 0-15,1 0 0,17 0-1,-36 0 32,71 0-16,-35 0-31,-35 0 16,0 0 0,35 17-1,70 1 1,-35-18-1,-17 18 1,-36-18 0,18 0-1,-35 0 1,35 0 0,-36 0-1,1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48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10971 4480 0,'141'0'94,"-35"0"-94,106 0 15,405 0 1,177 71 0,-265-54-1,-141 1 1,-123-18 0,-177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04T02:15:50.1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14093 4445 0,'-17'0'125,"-54"-18"-109,54 18-16,-54-17 16,-194-19-1,-158 36 1,-35 0 0,34 0-1,195 0 1,176 0 15,35 0-15,-17 0 31,-18 0-47,0 0 15,-70 0-15,-107 0 16,-16 0-1,-107 0 1,53 0 0,212 0-16,35 0 15,17 0 1,-16 0 46,34 0-46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2019-11-04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2019-11-04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ko-kr/previous-versions/sql/sql-server-2008-r2/ms186981(v=sql.105)?redirectedfrom=MSD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customXml" Target="../ink/ink6.xml"/><Relationship Id="rId18" Type="http://schemas.openxmlformats.org/officeDocument/2006/relationships/image" Target="../media/image1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emf"/><Relationship Id="rId17" Type="http://schemas.openxmlformats.org/officeDocument/2006/relationships/customXml" Target="../ink/ink8.xml"/><Relationship Id="rId2" Type="http://schemas.openxmlformats.org/officeDocument/2006/relationships/image" Target="../media/image8.jpe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customXml" Target="../ink/ink4.xml"/><Relationship Id="rId1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10. </a:t>
            </a:r>
            <a:r>
              <a:rPr lang="ko-KR" altLang="en-US" sz="5400" b="1" smtClean="0"/>
              <a:t>데이터 무결성과 제약조건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27" y="1246188"/>
            <a:ext cx="6995947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343" y="1246188"/>
            <a:ext cx="752531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633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785" y="1246188"/>
            <a:ext cx="702043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292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095" y="1246188"/>
            <a:ext cx="670581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7128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UNIQUE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951" y="1246188"/>
            <a:ext cx="732809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6911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24" y="1246188"/>
            <a:ext cx="7476753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0853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470" y="1246188"/>
            <a:ext cx="735306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48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11" y="1246188"/>
            <a:ext cx="725557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3627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22" y="1246188"/>
            <a:ext cx="746495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1412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437" y="1246188"/>
            <a:ext cx="707312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393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overflow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83" y="1407658"/>
            <a:ext cx="7800975" cy="202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279" y="3359598"/>
            <a:ext cx="4725079" cy="30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61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NULL </a:t>
            </a:r>
            <a:r>
              <a:rPr lang="ko-KR" altLang="en-US" smtClean="0"/>
              <a:t>제약 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419357" y="2321790"/>
            <a:ext cx="6432550" cy="2667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en-US" altLang="ko-KR">
              <a:solidFill>
                <a:srgbClr val="660066"/>
              </a:solidFill>
            </a:endParaRPr>
          </a:p>
        </p:txBody>
      </p:sp>
      <p:sp>
        <p:nvSpPr>
          <p:cNvPr id="6" name="Text Box 83"/>
          <p:cNvSpPr txBox="1">
            <a:spLocks noChangeArrowheads="1"/>
          </p:cNvSpPr>
          <p:nvPr/>
        </p:nvSpPr>
        <p:spPr bwMode="auto">
          <a:xfrm>
            <a:off x="2611570" y="2201140"/>
            <a:ext cx="3960812" cy="284162"/>
          </a:xfrm>
          <a:prstGeom prst="rect">
            <a:avLst/>
          </a:prstGeom>
          <a:solidFill>
            <a:srgbClr val="D9E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ko-KR" sz="1200">
                <a:latin typeface="HY견고딕" panose="02030600000101010101" pitchFamily="18" charset="-127"/>
                <a:ea typeface="HY견고딕" panose="02030600000101010101" pitchFamily="18" charset="-127"/>
              </a:rPr>
              <a:t>컬럼 레벨로 제약 조건명 명시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하는 예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3714882" y="3750540"/>
            <a:ext cx="307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9pPr>
          </a:lstStyle>
          <a:p>
            <a:pPr algn="ctr"/>
            <a:r>
              <a:rPr lang="ko-KR" altLang="en-US"/>
              <a:t>ㅇ</a:t>
            </a:r>
          </a:p>
        </p:txBody>
      </p:sp>
      <p:pic>
        <p:nvPicPr>
          <p:cNvPr id="8" name="Picture 44" descr="UNI0000023c45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07" y="3064740"/>
            <a:ext cx="3584575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5"/>
          <p:cNvSpPr>
            <a:spLocks noChangeArrowheads="1"/>
          </p:cNvSpPr>
          <p:nvPr/>
        </p:nvSpPr>
        <p:spPr bwMode="auto">
          <a:xfrm>
            <a:off x="2930657" y="4563340"/>
            <a:ext cx="2255838" cy="1047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Rectangle 46"/>
          <p:cNvSpPr>
            <a:spLocks noChangeArrowheads="1"/>
          </p:cNvSpPr>
          <p:nvPr/>
        </p:nvSpPr>
        <p:spPr bwMode="auto">
          <a:xfrm>
            <a:off x="2267082" y="2574202"/>
            <a:ext cx="4475163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ahoma" panose="020B060403050404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ko-KR" altLang="en-US"/>
              <a:t>제약 조건에 위배되는 데이터를 추가해</a:t>
            </a:r>
          </a:p>
          <a:p>
            <a:pPr algn="ctr">
              <a:lnSpc>
                <a:spcPct val="80000"/>
              </a:lnSpc>
            </a:pPr>
            <a:r>
              <a:rPr lang="ko-KR" altLang="en-US"/>
              <a:t>오류 메시지에 나타난 제약 조건명만으로 어떤 제약 조건에 위배되는지 확인</a:t>
            </a:r>
          </a:p>
        </p:txBody>
      </p:sp>
    </p:spTree>
    <p:extLst>
      <p:ext uri="{BB962C8B-B14F-4D97-AF65-F5344CB8AC3E}">
        <p14:creationId xmlns:p14="http://schemas.microsoft.com/office/powerpoint/2010/main" val="325877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PRIMARY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67" y="1246188"/>
            <a:ext cx="779526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81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PRIMARY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12" y="1246188"/>
            <a:ext cx="7624976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0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PRIMARY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50" y="1246188"/>
            <a:ext cx="7686100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1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PRIMARY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249" y="1246188"/>
            <a:ext cx="7595502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42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653" y="1246188"/>
            <a:ext cx="7254694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1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553" y="1246188"/>
            <a:ext cx="7312895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475" y="1246188"/>
            <a:ext cx="7069051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88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275125"/>
            <a:ext cx="8410575" cy="46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5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526" y="1246188"/>
            <a:ext cx="6932949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21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질문 </a:t>
            </a:r>
            <a:r>
              <a:rPr lang="ko-KR" altLang="en-US"/>
              <a:t>보강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Data overflow</a:t>
            </a:r>
          </a:p>
          <a:p>
            <a:pPr lvl="1"/>
            <a:r>
              <a:rPr lang="ko-KR" altLang="en-US" smtClean="0"/>
              <a:t>산술 오버플로 오류 </a:t>
            </a:r>
            <a:r>
              <a:rPr lang="en-US" altLang="ko-KR" smtClean="0"/>
              <a:t>(error)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ex: int</a:t>
            </a:r>
            <a:r>
              <a:rPr lang="ko-KR" altLang="en-US" smtClean="0"/>
              <a:t>형이 최대로 수용할 수 있는 값의 허용 범위 </a:t>
            </a:r>
            <a:r>
              <a:rPr lang="en-US" altLang="ko-KR" smtClean="0"/>
              <a:t>(</a:t>
            </a:r>
            <a:r>
              <a:rPr lang="ko-KR" altLang="en-US" smtClean="0"/>
              <a:t>약 </a:t>
            </a:r>
            <a:r>
              <a:rPr lang="en-US" altLang="ko-KR" smtClean="0"/>
              <a:t>21</a:t>
            </a:r>
            <a:r>
              <a:rPr lang="ko-KR" altLang="en-US" smtClean="0"/>
              <a:t>억</a:t>
            </a:r>
            <a:r>
              <a:rPr lang="en-US" altLang="ko-KR" smtClean="0"/>
              <a:t>)</a:t>
            </a:r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r>
              <a:rPr lang="ko-KR" altLang="en-US" smtClean="0"/>
              <a:t>자료형을 </a:t>
            </a:r>
            <a:r>
              <a:rPr lang="en-US" altLang="ko-KR" smtClean="0"/>
              <a:t>Bigint (8byte)</a:t>
            </a:r>
            <a:r>
              <a:rPr lang="ko-KR" altLang="en-US" smtClean="0"/>
              <a:t>로 변환하여 해결</a:t>
            </a:r>
            <a:endParaRPr lang="en-US" altLang="ko-KR" smtClean="0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20" y="2803764"/>
            <a:ext cx="4267955" cy="17474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68" y="5115528"/>
            <a:ext cx="2716458" cy="8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028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989" y="1246188"/>
            <a:ext cx="7278022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7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FOREIGN KEY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934" y="1246188"/>
            <a:ext cx="7354133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1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CHECK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899" y="1246188"/>
            <a:ext cx="7356203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378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CHECK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567052"/>
            <a:ext cx="8410575" cy="40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9101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DEFAULT </a:t>
            </a:r>
            <a:r>
              <a:rPr lang="ko-KR" altLang="en-US" smtClean="0"/>
              <a:t>제약조건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70" y="1246188"/>
            <a:ext cx="7347260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060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DEFAULT </a:t>
            </a:r>
            <a:r>
              <a:rPr lang="ko-KR" altLang="en-US"/>
              <a:t>제약조건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371656"/>
            <a:ext cx="8410575" cy="44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956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 레벨 제약조건 지정하기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310952"/>
            <a:ext cx="8410575" cy="46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18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 레벨 제약조건 지정하기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2220550"/>
            <a:ext cx="8410575" cy="27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21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 레벨 제약조건 지정하기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59" y="1246188"/>
            <a:ext cx="7907482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 레벨 제약조건 지정하기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16" y="1246188"/>
            <a:ext cx="7372569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51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질문 보강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Data overflow</a:t>
            </a:r>
            <a:endParaRPr lang="en-US" altLang="ko-KR"/>
          </a:p>
          <a:p>
            <a:pPr lvl="1"/>
            <a:r>
              <a:rPr lang="ko-KR" altLang="en-US" smtClean="0"/>
              <a:t>테이블 행에는 최대 </a:t>
            </a:r>
            <a:r>
              <a:rPr lang="en-US" altLang="ko-KR" smtClean="0"/>
              <a:t>8,060 </a:t>
            </a:r>
            <a:r>
              <a:rPr lang="ko-KR" altLang="en-US" smtClean="0"/>
              <a:t>바이트가 포함 될 수 있음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SQL Server 2008</a:t>
            </a:r>
            <a:r>
              <a:rPr lang="ko-KR" altLang="en-US" smtClean="0"/>
              <a:t>버전 이후부터는 제한 사항 완화</a:t>
            </a:r>
            <a:endParaRPr lang="en-US" altLang="ko-KR" smtClean="0"/>
          </a:p>
          <a:p>
            <a:pPr lvl="2"/>
            <a:r>
              <a:rPr lang="ko-KR" altLang="en-US" smtClean="0"/>
              <a:t>각 열은 </a:t>
            </a:r>
            <a:r>
              <a:rPr lang="en-US" altLang="ko-KR" smtClean="0"/>
              <a:t>8,060 </a:t>
            </a:r>
            <a:r>
              <a:rPr lang="ko-KR" altLang="en-US" smtClean="0"/>
              <a:t>바이트</a:t>
            </a:r>
            <a:endParaRPr lang="en-US" altLang="ko-KR" smtClean="0"/>
          </a:p>
          <a:p>
            <a:pPr lvl="2"/>
            <a:r>
              <a:rPr lang="ko-KR" altLang="en-US" smtClean="0"/>
              <a:t>행은 최대 </a:t>
            </a:r>
            <a:r>
              <a:rPr lang="en-US" altLang="ko-KR" smtClean="0"/>
              <a:t>8,060 * </a:t>
            </a:r>
            <a:r>
              <a:rPr lang="ko-KR" altLang="en-US" smtClean="0"/>
              <a:t>열개수 까지 제한</a:t>
            </a:r>
            <a:endParaRPr lang="en-US" altLang="ko-KR" smtClean="0"/>
          </a:p>
          <a:p>
            <a:pPr lvl="1"/>
            <a:r>
              <a:rPr lang="ko-KR" altLang="en-US" smtClean="0"/>
              <a:t>다만</a:t>
            </a:r>
            <a:r>
              <a:rPr lang="en-US" altLang="ko-KR" smtClean="0"/>
              <a:t>, </a:t>
            </a:r>
            <a:r>
              <a:rPr lang="ko-KR" altLang="en-US" smtClean="0"/>
              <a:t>내부 구조 </a:t>
            </a:r>
            <a:r>
              <a:rPr lang="en-US" altLang="ko-KR" smtClean="0"/>
              <a:t>(DB</a:t>
            </a:r>
            <a:r>
              <a:rPr lang="ko-KR" altLang="en-US" smtClean="0"/>
              <a:t>엔진</a:t>
            </a:r>
            <a:r>
              <a:rPr lang="en-US" altLang="ko-KR" smtClean="0"/>
              <a:t>)</a:t>
            </a:r>
            <a:r>
              <a:rPr lang="ko-KR" altLang="en-US" smtClean="0"/>
              <a:t>에는 포인터를 사용하여 너비가 큰 레코드 열을 사용하여 데이터를 저장하게 됨 </a:t>
            </a:r>
            <a:endParaRPr lang="en-US" altLang="ko-KR"/>
          </a:p>
          <a:p>
            <a:pPr lvl="2"/>
            <a:r>
              <a:rPr lang="en-US" altLang="ko-KR" smtClean="0"/>
              <a:t>(ROW_OVERFLOW_DATA) </a:t>
            </a:r>
            <a:r>
              <a:rPr lang="ko-KR" altLang="en-US" smtClean="0"/>
              <a:t>할당 단위에 있는 다른 페이지로 이동</a:t>
            </a:r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r>
              <a:rPr lang="ko-KR" altLang="en-US" smtClean="0"/>
              <a:t>참조</a:t>
            </a:r>
            <a:r>
              <a:rPr lang="en-US" altLang="ko-KR" smtClean="0"/>
              <a:t>: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3988" y="5357862"/>
            <a:ext cx="7791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1400">
                <a:hlinkClick r:id="rId2"/>
              </a:rPr>
              <a:t>https://docs.microsoft.com/ko-kr/previous-versions/sql/sql-server-2008-r2/ms186981(v=sql.105)?redirectedfrom=MSDN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023314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 레벨 제약조건 지정하기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59" y="1246188"/>
            <a:ext cx="7875282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74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제약 조건 변경하기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746255"/>
            <a:ext cx="8410575" cy="37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125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질문 보강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SQL AND</a:t>
            </a:r>
            <a:r>
              <a:rPr lang="ko-KR" altLang="en-US" smtClean="0"/>
              <a:t>와 </a:t>
            </a:r>
            <a:r>
              <a:rPr lang="en-US" altLang="ko-KR" smtClean="0"/>
              <a:t>OR </a:t>
            </a:r>
            <a:r>
              <a:rPr lang="ko-KR" altLang="en-US" smtClean="0"/>
              <a:t>의 연산 순위</a:t>
            </a:r>
            <a:endParaRPr lang="en-US" altLang="ko-KR" smtClean="0"/>
          </a:p>
          <a:p>
            <a:pPr lvl="1"/>
            <a:r>
              <a:rPr lang="en-US" altLang="ko-KR" b="0"/>
              <a:t>AND </a:t>
            </a:r>
            <a:r>
              <a:rPr lang="ko-KR" altLang="en-US" b="0"/>
              <a:t>연산자가 </a:t>
            </a:r>
            <a:r>
              <a:rPr lang="en-US" altLang="ko-KR" b="0"/>
              <a:t>OR </a:t>
            </a:r>
            <a:r>
              <a:rPr lang="ko-KR" altLang="en-US" b="0"/>
              <a:t>연산자보다 우선순위가 높다</a:t>
            </a:r>
            <a:r>
              <a:rPr lang="en-US" altLang="ko-KR" b="0"/>
              <a:t>.</a:t>
            </a:r>
          </a:p>
          <a:p>
            <a:pPr lvl="1"/>
            <a:r>
              <a:rPr lang="en-US" altLang="ko-KR" b="0"/>
              <a:t>AND</a:t>
            </a:r>
            <a:r>
              <a:rPr lang="ko-KR" altLang="en-US" b="0"/>
              <a:t>와 </a:t>
            </a:r>
            <a:r>
              <a:rPr lang="en-US" altLang="ko-KR" b="0"/>
              <a:t>OR</a:t>
            </a:r>
            <a:r>
              <a:rPr lang="ko-KR" altLang="en-US" b="0"/>
              <a:t>를 함께 사용할 때는 혼선이 없도록 </a:t>
            </a:r>
            <a:r>
              <a:rPr lang="en-US" altLang="ko-KR" b="0" smtClean="0"/>
              <a:t>(</a:t>
            </a:r>
            <a:r>
              <a:rPr lang="ko-KR" altLang="en-US" b="0" smtClean="0"/>
              <a:t>괄호</a:t>
            </a:r>
            <a:r>
              <a:rPr lang="en-US" altLang="ko-KR" b="0" smtClean="0"/>
              <a:t>)</a:t>
            </a:r>
            <a:r>
              <a:rPr lang="ko-KR" altLang="en-US" b="0" smtClean="0"/>
              <a:t>를 </a:t>
            </a:r>
            <a:r>
              <a:rPr lang="ko-KR" altLang="en-US" b="0"/>
              <a:t>써주는 것이 좋다</a:t>
            </a:r>
            <a:r>
              <a:rPr lang="en-US" altLang="ko-KR" b="0"/>
              <a:t>.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4" y="3023958"/>
            <a:ext cx="405765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2126" y="5981700"/>
            <a:ext cx="517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(</a:t>
            </a:r>
            <a:r>
              <a:rPr lang="ko-KR" altLang="en-US" sz="1400" smtClean="0"/>
              <a:t>지난번 과제는 </a:t>
            </a:r>
            <a:r>
              <a:rPr lang="en-US" altLang="ko-KR" sz="1400" smtClean="0"/>
              <a:t>SQL </a:t>
            </a:r>
            <a:r>
              <a:rPr lang="ko-KR" altLang="en-US" sz="1400" smtClean="0"/>
              <a:t>구조가 맞으면 전부 맞게 처리하겠습니다</a:t>
            </a:r>
            <a:r>
              <a:rPr lang="en-US" altLang="ko-KR" sz="1400" smtClean="0"/>
              <a:t>. 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0185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무결성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FF0000"/>
                </a:solidFill>
              </a:rPr>
              <a:t>Data </a:t>
            </a:r>
            <a:r>
              <a:rPr lang="en-US" altLang="ko-KR" b="1" smtClean="0">
                <a:solidFill>
                  <a:srgbClr val="FF0000"/>
                </a:solidFill>
              </a:rPr>
              <a:t>Integrity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0000"/>
                </a:solidFill>
              </a:rPr>
              <a:t>무결성</a:t>
            </a:r>
            <a:r>
              <a:rPr lang="en-US" altLang="ko-KR" smtClean="0"/>
              <a:t>: </a:t>
            </a:r>
            <a:r>
              <a:rPr lang="ko-KR" altLang="en-US" smtClean="0"/>
              <a:t>데이터의</a:t>
            </a:r>
            <a:r>
              <a:rPr lang="en-US" altLang="ko-KR" smtClean="0"/>
              <a:t> </a:t>
            </a:r>
            <a:r>
              <a:rPr lang="ko-KR" altLang="en-US" smtClean="0"/>
              <a:t>정확성</a:t>
            </a:r>
            <a:r>
              <a:rPr lang="en-US" altLang="ko-KR" smtClean="0"/>
              <a:t>, </a:t>
            </a:r>
            <a:r>
              <a:rPr lang="ko-KR" altLang="en-US" smtClean="0"/>
              <a:t>일관성</a:t>
            </a:r>
            <a:r>
              <a:rPr lang="en-US" altLang="ko-KR" smtClean="0"/>
              <a:t>, </a:t>
            </a:r>
            <a:r>
              <a:rPr lang="ko-KR" altLang="en-US" smtClean="0"/>
              <a:t>유효성이 유지되는 것</a:t>
            </a:r>
            <a:endParaRPr lang="en-US" altLang="ko-KR" smtClean="0"/>
          </a:p>
          <a:p>
            <a:pPr lvl="1"/>
            <a:r>
              <a:rPr lang="en-US" altLang="ko-KR" smtClean="0"/>
              <a:t>DBMS</a:t>
            </a:r>
            <a:r>
              <a:rPr lang="ko-KR" altLang="en-US" smtClean="0"/>
              <a:t>의 매우 중요한 기능</a:t>
            </a:r>
            <a:endParaRPr lang="en-US" altLang="ko-KR" smtClean="0"/>
          </a:p>
          <a:p>
            <a:pPr lvl="1"/>
            <a:r>
              <a:rPr lang="ko-KR" altLang="en-US" smtClean="0"/>
              <a:t>데이터에 적용되는 연산에 제한을 두어 무결성을 유지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26" name="Picture 2" descr="data integrit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11" y="3222471"/>
            <a:ext cx="5087039" cy="26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3130560" y="736560"/>
              <a:ext cx="2235600" cy="5112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4720" y="673200"/>
                <a:ext cx="2267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3105000" y="851040"/>
              <a:ext cx="2273760" cy="3816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9160" y="787320"/>
                <a:ext cx="230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/>
              <p14:cNvContentPartPr/>
              <p14:nvPr/>
            </p14:nvContentPartPr>
            <p14:xfrm>
              <a:off x="3143160" y="933480"/>
              <a:ext cx="2210400" cy="4464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7320" y="870120"/>
                <a:ext cx="224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/>
              <p14:cNvContentPartPr/>
              <p14:nvPr/>
            </p14:nvContentPartPr>
            <p14:xfrm>
              <a:off x="692280" y="1434960"/>
              <a:ext cx="7220160" cy="8928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440" y="1371600"/>
                <a:ext cx="7251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/>
              <p14:cNvContentPartPr/>
              <p14:nvPr/>
            </p14:nvContentPartPr>
            <p14:xfrm>
              <a:off x="711360" y="1530360"/>
              <a:ext cx="7213680" cy="12096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160" y="1467000"/>
                <a:ext cx="7245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/>
              <p14:cNvContentPartPr/>
              <p14:nvPr/>
            </p14:nvContentPartPr>
            <p14:xfrm>
              <a:off x="743040" y="1631880"/>
              <a:ext cx="7226640" cy="4500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7200" y="1568520"/>
                <a:ext cx="7258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잉크 10"/>
              <p14:cNvContentPartPr/>
              <p14:nvPr/>
            </p14:nvContentPartPr>
            <p14:xfrm>
              <a:off x="3949560" y="1612800"/>
              <a:ext cx="1130760" cy="38520"/>
            </p14:xfrm>
          </p:contentPart>
        </mc:Choice>
        <mc:Fallback>
          <p:pic>
            <p:nvPicPr>
              <p:cNvPr id="11" name="잉크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33720" y="1549440"/>
                <a:ext cx="1162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잉크 11"/>
              <p14:cNvContentPartPr/>
              <p14:nvPr/>
            </p14:nvContentPartPr>
            <p14:xfrm>
              <a:off x="3746520" y="1574640"/>
              <a:ext cx="1327320" cy="25920"/>
            </p14:xfrm>
          </p:contentPart>
        </mc:Choice>
        <mc:Fallback>
          <p:pic>
            <p:nvPicPr>
              <p:cNvPr id="12" name="잉크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0680" y="1511280"/>
                <a:ext cx="135936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147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무결성 </a:t>
            </a:r>
            <a:r>
              <a:rPr lang="en-US" altLang="ko-KR" smtClean="0"/>
              <a:t>(Data Integrity)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41" y="1246188"/>
            <a:ext cx="787511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372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무결성 </a:t>
            </a:r>
            <a:r>
              <a:rPr lang="en-US" altLang="ko-KR"/>
              <a:t>(Data Integrity)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80" y="1246188"/>
            <a:ext cx="724624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045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 무결성 </a:t>
            </a:r>
            <a:r>
              <a:rPr lang="en-US" altLang="ko-KR"/>
              <a:t>(Data Integrity)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28" y="1246188"/>
            <a:ext cx="722354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989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84819</TotalTime>
  <Words>373</Words>
  <Application>Microsoft Office PowerPoint</Application>
  <PresentationFormat>화면 슬라이드 쇼(4:3)</PresentationFormat>
  <Paragraphs>116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HY견고딕</vt:lpstr>
      <vt:lpstr>돋움</vt:lpstr>
      <vt:lpstr>맑은 고딕</vt:lpstr>
      <vt:lpstr>Arial</vt:lpstr>
      <vt:lpstr>Calibri</vt:lpstr>
      <vt:lpstr>Tahoma</vt:lpstr>
      <vt:lpstr>Wingdings</vt:lpstr>
      <vt:lpstr>추억</vt:lpstr>
      <vt:lpstr>10. 데이터 무결성과 제약조건</vt:lpstr>
      <vt:lpstr>Data overflow</vt:lpstr>
      <vt:lpstr>질문 보강</vt:lpstr>
      <vt:lpstr>질문 보강</vt:lpstr>
      <vt:lpstr>질문 보강</vt:lpstr>
      <vt:lpstr>데이터 무결성 (Data Integrity)</vt:lpstr>
      <vt:lpstr>데이터 무결성 (Data Integrity)</vt:lpstr>
      <vt:lpstr>데이터 무결성 (Data Integrity)</vt:lpstr>
      <vt:lpstr>데이터 무결성 (Data Integrity)</vt:lpstr>
      <vt:lpstr>NOT NULL 제약 조건</vt:lpstr>
      <vt:lpstr>NOT NULL 제약 조건</vt:lpstr>
      <vt:lpstr>NOT NULL 제약 조건</vt:lpstr>
      <vt:lpstr>NOT NULL 제약 조건</vt:lpstr>
      <vt:lpstr>UNIQUE 제약 조건</vt:lpstr>
      <vt:lpstr>NOT NULL 제약 조건</vt:lpstr>
      <vt:lpstr>NOT NULL 제약 조건</vt:lpstr>
      <vt:lpstr>NOT NULL 제약 조건</vt:lpstr>
      <vt:lpstr>NOT NULL 제약 조건</vt:lpstr>
      <vt:lpstr>NOT NULL 제약 조건</vt:lpstr>
      <vt:lpstr>NOT NULL 제약 조건</vt:lpstr>
      <vt:lpstr>PRIMARY KEY 제약조건</vt:lpstr>
      <vt:lpstr>PRIMARY KEY 제약조건</vt:lpstr>
      <vt:lpstr>PRIMARY KEY 제약조건</vt:lpstr>
      <vt:lpstr>PRIMARY KEY 제약조건</vt:lpstr>
      <vt:lpstr>FOREIGN KEY 제약조건</vt:lpstr>
      <vt:lpstr>FOREIGN KEY 제약조건</vt:lpstr>
      <vt:lpstr>FOREIGN KEY 제약조건</vt:lpstr>
      <vt:lpstr>FOREIGN KEY 제약조건</vt:lpstr>
      <vt:lpstr>FOREIGN KEY 제약조건</vt:lpstr>
      <vt:lpstr>FOREIGN KEY 제약조건</vt:lpstr>
      <vt:lpstr>FOREIGN KEY 제약조건</vt:lpstr>
      <vt:lpstr>CHECK 제약조건</vt:lpstr>
      <vt:lpstr>CHECK 제약조건</vt:lpstr>
      <vt:lpstr>DEFAULT 제약조건</vt:lpstr>
      <vt:lpstr>DEFAULT 제약조건</vt:lpstr>
      <vt:lpstr>테이블 레벨 제약조건 지정하기</vt:lpstr>
      <vt:lpstr>테이블 레벨 제약조건 지정하기</vt:lpstr>
      <vt:lpstr>테이블 레벨 제약조건 지정하기</vt:lpstr>
      <vt:lpstr>테이블 레벨 제약조건 지정하기</vt:lpstr>
      <vt:lpstr>테이블 레벨 제약조건 지정하기</vt:lpstr>
      <vt:lpstr>제약 조건 변경하기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Lee kabsung</cp:lastModifiedBy>
  <cp:revision>823</cp:revision>
  <cp:lastPrinted>2019-05-27T14:48:44Z</cp:lastPrinted>
  <dcterms:created xsi:type="dcterms:W3CDTF">2015-03-12T06:09:39Z</dcterms:created>
  <dcterms:modified xsi:type="dcterms:W3CDTF">2019-11-04T03:09:42Z</dcterms:modified>
</cp:coreProperties>
</file>